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76" r:id="rId6"/>
    <p:sldId id="277" r:id="rId7"/>
    <p:sldId id="269" r:id="rId8"/>
    <p:sldId id="260" r:id="rId9"/>
    <p:sldId id="261" r:id="rId10"/>
    <p:sldId id="272" r:id="rId11"/>
    <p:sldId id="275" r:id="rId12"/>
    <p:sldId id="270" r:id="rId13"/>
    <p:sldId id="271" r:id="rId14"/>
    <p:sldId id="274" r:id="rId15"/>
    <p:sldId id="263" r:id="rId16"/>
    <p:sldId id="262" r:id="rId17"/>
    <p:sldId id="267" r:id="rId18"/>
    <p:sldId id="265" r:id="rId19"/>
    <p:sldId id="273" r:id="rId20"/>
    <p:sldId id="268" r:id="rId2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44" autoAdjust="0"/>
  </p:normalViewPr>
  <p:slideViewPr>
    <p:cSldViewPr snapToGrid="0">
      <p:cViewPr varScale="1">
        <p:scale>
          <a:sx n="153" d="100"/>
          <a:sy n="153" d="100"/>
        </p:scale>
        <p:origin x="25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289010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65597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6557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33390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52783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76232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15384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62731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56936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80315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355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3433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5190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6126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398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5549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0357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4602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7257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.netfilter.org/kadlec/nftest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Benchmarking conntrack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 b="1" dirty="0" smtClean="0">
                <a:solidFill>
                  <a:schemeClr val="dk1"/>
                </a:solidFill>
              </a:rPr>
              <a:t>NetFilter </a:t>
            </a:r>
            <a:r>
              <a:rPr lang="en" sz="2400" b="1" dirty="0" smtClean="0">
                <a:solidFill>
                  <a:schemeClr val="dk1"/>
                </a:solidFill>
              </a:rPr>
              <a:t>Workshop</a:t>
            </a:r>
            <a:endParaRPr lang="en" sz="2400" b="1" dirty="0" smtClean="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" sz="2400" b="1" dirty="0" smtClean="0">
                <a:solidFill>
                  <a:schemeClr val="dk1"/>
                </a:solidFill>
              </a:rPr>
              <a:t>Joe </a:t>
            </a:r>
            <a:r>
              <a:rPr lang="en" sz="2400" b="1" dirty="0" smtClean="0">
                <a:solidFill>
                  <a:schemeClr val="dk1"/>
                </a:solidFill>
              </a:rPr>
              <a:t>Stringer</a:t>
            </a:r>
          </a:p>
          <a:p>
            <a:r>
              <a:rPr lang="en" sz="2400" b="1" dirty="0">
                <a:solidFill>
                  <a:schemeClr val="dk1"/>
                </a:solidFill>
              </a:rPr>
              <a:t> </a:t>
            </a:r>
            <a:r>
              <a:rPr lang="en" sz="2400" b="1" dirty="0" smtClean="0">
                <a:solidFill>
                  <a:schemeClr val="dk1"/>
                </a:solidFill>
              </a:rPr>
              <a:t>2015-06-24</a:t>
            </a:r>
            <a:endParaRPr lang="en" sz="2400" b="1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OVS OpenFlow Rules</a:t>
            </a:r>
            <a:endParaRPr lang="en" dirty="0"/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NZ" sz="1800" dirty="0" err="1" smtClean="0"/>
              <a:t>in_port</a:t>
            </a:r>
            <a:r>
              <a:rPr lang="en-NZ" sz="1800" dirty="0" smtClean="0"/>
              <a:t>=2,conn_state</a:t>
            </a:r>
            <a:r>
              <a:rPr lang="en-NZ" sz="1800" dirty="0"/>
              <a:t>=-</a:t>
            </a:r>
            <a:r>
              <a:rPr lang="en-NZ" sz="1800" dirty="0" err="1"/>
              <a:t>trk,tcp,nw_src</a:t>
            </a:r>
            <a:r>
              <a:rPr lang="en-NZ" sz="1800" dirty="0"/>
              <a:t>=192.170.0.1/32, action=</a:t>
            </a:r>
            <a:r>
              <a:rPr lang="en-NZ" sz="1800" dirty="0" err="1"/>
              <a:t>ct</a:t>
            </a:r>
            <a:r>
              <a:rPr lang="en-NZ" sz="1800" dirty="0"/>
              <a:t>(</a:t>
            </a:r>
            <a:r>
              <a:rPr lang="en-NZ" sz="1800" dirty="0" err="1"/>
              <a:t>recirc,zone</a:t>
            </a:r>
            <a:r>
              <a:rPr lang="en-NZ" sz="1800" dirty="0"/>
              <a:t>=0)</a:t>
            </a:r>
          </a:p>
          <a:p>
            <a:r>
              <a:rPr lang="en-NZ" sz="1800" dirty="0" err="1"/>
              <a:t>in_port</a:t>
            </a:r>
            <a:r>
              <a:rPr lang="en-NZ" sz="1800" dirty="0"/>
              <a:t>=2,conn_state=+</a:t>
            </a:r>
            <a:r>
              <a:rPr lang="en-NZ" sz="1800" dirty="0" err="1"/>
              <a:t>trk,tcp,nw_src</a:t>
            </a:r>
            <a:r>
              <a:rPr lang="en-NZ" sz="1800" dirty="0"/>
              <a:t>=192.170.0.1/32, action=</a:t>
            </a:r>
            <a:r>
              <a:rPr lang="en-NZ" sz="1800" dirty="0" err="1"/>
              <a:t>ct</a:t>
            </a:r>
            <a:r>
              <a:rPr lang="en-NZ" sz="1800" dirty="0"/>
              <a:t>(</a:t>
            </a:r>
            <a:r>
              <a:rPr lang="en-NZ" sz="1800" dirty="0" err="1"/>
              <a:t>commit,zone</a:t>
            </a:r>
            <a:r>
              <a:rPr lang="en-NZ" sz="1800" dirty="0"/>
              <a:t>=0),1</a:t>
            </a:r>
          </a:p>
          <a:p>
            <a:r>
              <a:rPr lang="en-NZ" sz="1800" dirty="0" err="1"/>
              <a:t>in_port</a:t>
            </a:r>
            <a:r>
              <a:rPr lang="en-NZ" sz="1800" dirty="0"/>
              <a:t>=1,conn_state=-</a:t>
            </a:r>
            <a:r>
              <a:rPr lang="en-NZ" sz="1800" dirty="0" err="1"/>
              <a:t>trk,tcp,nw_dst</a:t>
            </a:r>
            <a:r>
              <a:rPr lang="en-NZ" sz="1800" dirty="0"/>
              <a:t>=192.170.0.1/32, action=</a:t>
            </a:r>
            <a:r>
              <a:rPr lang="en-NZ" sz="1800" dirty="0" err="1"/>
              <a:t>ct</a:t>
            </a:r>
            <a:r>
              <a:rPr lang="en-NZ" sz="1800" dirty="0"/>
              <a:t>(</a:t>
            </a:r>
            <a:r>
              <a:rPr lang="en-NZ" sz="1800" dirty="0" err="1"/>
              <a:t>recirc,zone</a:t>
            </a:r>
            <a:r>
              <a:rPr lang="en-NZ" sz="1800" dirty="0"/>
              <a:t>=0)</a:t>
            </a:r>
          </a:p>
          <a:p>
            <a:r>
              <a:rPr lang="en-NZ" sz="1800" dirty="0" err="1"/>
              <a:t>in_port</a:t>
            </a:r>
            <a:r>
              <a:rPr lang="en-NZ" sz="1800" dirty="0"/>
              <a:t>=1,conn_state=+</a:t>
            </a:r>
            <a:r>
              <a:rPr lang="en-NZ" sz="1800" dirty="0" err="1"/>
              <a:t>trk+est-new,tcp,nw_dst</a:t>
            </a:r>
            <a:r>
              <a:rPr lang="en-NZ" sz="1800" dirty="0"/>
              <a:t>=192.170.0.1/32, action=2</a:t>
            </a:r>
          </a:p>
          <a:p>
            <a:r>
              <a:rPr lang="en-NZ" sz="1800" dirty="0" err="1" smtClean="0"/>
              <a:t>in_port</a:t>
            </a:r>
            <a:r>
              <a:rPr lang="en-NZ" sz="1800" dirty="0" smtClean="0"/>
              <a:t>=1,conn_state</a:t>
            </a:r>
            <a:r>
              <a:rPr lang="en-NZ" sz="1800" dirty="0"/>
              <a:t>=+</a:t>
            </a:r>
            <a:r>
              <a:rPr lang="en-NZ" sz="1800" dirty="0" err="1"/>
              <a:t>trk-est+new,tcp,nw_dst</a:t>
            </a:r>
            <a:r>
              <a:rPr lang="en-NZ" sz="1800" dirty="0"/>
              <a:t>=192.170.0.1/32, </a:t>
            </a:r>
            <a:r>
              <a:rPr lang="en-NZ" sz="1800" dirty="0" smtClean="0"/>
              <a:t>action=drop</a:t>
            </a:r>
          </a:p>
          <a:p>
            <a:r>
              <a:rPr lang="en-NZ" sz="1800" dirty="0" smtClean="0"/>
              <a:t>…</a:t>
            </a:r>
          </a:p>
          <a:p>
            <a:endParaRPr lang="en-NZ" sz="1800" dirty="0" smtClean="0"/>
          </a:p>
          <a:p>
            <a:r>
              <a:rPr lang="en-NZ" sz="1800" dirty="0"/>
              <a:t>priority=10,arp,action=normal</a:t>
            </a:r>
          </a:p>
          <a:p>
            <a:r>
              <a:rPr lang="en-NZ" sz="1800" dirty="0" smtClean="0"/>
              <a:t>priority=10,icmp,action=normal</a:t>
            </a:r>
            <a:endParaRPr lang="en-NZ" sz="1800" dirty="0"/>
          </a:p>
          <a:p>
            <a:r>
              <a:rPr lang="en-NZ" sz="1800" dirty="0"/>
              <a:t>priority=1,action=drop (lowest priority)</a:t>
            </a:r>
          </a:p>
          <a:p>
            <a:endParaRPr sz="1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Netfilter sets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1600" dirty="0" smtClean="0"/>
              <a:t>table </a:t>
            </a:r>
            <a:r>
              <a:rPr lang="en-US" sz="1600" dirty="0"/>
              <a:t>filter {</a:t>
            </a:r>
          </a:p>
          <a:p>
            <a:r>
              <a:rPr lang="en-US" sz="1600" dirty="0"/>
              <a:t>    </a:t>
            </a:r>
            <a:r>
              <a:rPr lang="en-NZ" sz="1600" dirty="0"/>
              <a:t> chain forward {</a:t>
            </a:r>
          </a:p>
          <a:p>
            <a:r>
              <a:rPr lang="en-NZ" sz="1600" dirty="0"/>
              <a:t>        type filter hook forward priority 0;</a:t>
            </a:r>
          </a:p>
          <a:p>
            <a:r>
              <a:rPr lang="en-NZ" sz="1600" dirty="0"/>
              <a:t>        </a:t>
            </a:r>
            <a:r>
              <a:rPr lang="en-NZ" sz="1600" dirty="0" err="1"/>
              <a:t>iif</a:t>
            </a:r>
            <a:r>
              <a:rPr lang="en-NZ" sz="1600" dirty="0"/>
              <a:t> p2p1 </a:t>
            </a:r>
            <a:r>
              <a:rPr lang="en-NZ" sz="1600" dirty="0" err="1"/>
              <a:t>ip</a:t>
            </a:r>
            <a:r>
              <a:rPr lang="en-NZ" sz="1600" dirty="0"/>
              <a:t> </a:t>
            </a:r>
            <a:r>
              <a:rPr lang="en-NZ" sz="1600" dirty="0" err="1"/>
              <a:t>saddr</a:t>
            </a:r>
            <a:r>
              <a:rPr lang="en-NZ" sz="1600" dirty="0"/>
              <a:t> @allowed </a:t>
            </a:r>
            <a:r>
              <a:rPr lang="en-NZ" sz="1600" dirty="0" err="1"/>
              <a:t>ip</a:t>
            </a:r>
            <a:r>
              <a:rPr lang="en-NZ" sz="1600" dirty="0"/>
              <a:t> protocol </a:t>
            </a:r>
            <a:r>
              <a:rPr lang="en-NZ" sz="1600" dirty="0" err="1"/>
              <a:t>tcp</a:t>
            </a:r>
            <a:r>
              <a:rPr lang="en-NZ" sz="1600" dirty="0"/>
              <a:t> accept</a:t>
            </a:r>
          </a:p>
          <a:p>
            <a:r>
              <a:rPr lang="en-NZ" sz="1600" dirty="0"/>
              <a:t>        </a:t>
            </a:r>
            <a:r>
              <a:rPr lang="en-NZ" sz="1600" dirty="0" err="1"/>
              <a:t>iif</a:t>
            </a:r>
            <a:r>
              <a:rPr lang="en-NZ" sz="1600" dirty="0"/>
              <a:t> p2p1 </a:t>
            </a:r>
            <a:r>
              <a:rPr lang="en-NZ" sz="1600" dirty="0" err="1"/>
              <a:t>ip</a:t>
            </a:r>
            <a:r>
              <a:rPr lang="en-NZ" sz="1600" dirty="0"/>
              <a:t> </a:t>
            </a:r>
            <a:r>
              <a:rPr lang="en-NZ" sz="1600" dirty="0" err="1"/>
              <a:t>saddr</a:t>
            </a:r>
            <a:r>
              <a:rPr lang="en-NZ" sz="1600" dirty="0"/>
              <a:t> 172.31.1.35 </a:t>
            </a:r>
            <a:r>
              <a:rPr lang="en-NZ" sz="1600" dirty="0" err="1"/>
              <a:t>ip</a:t>
            </a:r>
            <a:r>
              <a:rPr lang="en-NZ" sz="1600" dirty="0"/>
              <a:t> protocol </a:t>
            </a:r>
            <a:r>
              <a:rPr lang="en-NZ" sz="1600" dirty="0" err="1"/>
              <a:t>tcp</a:t>
            </a:r>
            <a:r>
              <a:rPr lang="en-NZ" sz="1600" dirty="0"/>
              <a:t> accept</a:t>
            </a:r>
          </a:p>
          <a:p>
            <a:r>
              <a:rPr lang="en-NZ" sz="1600" dirty="0"/>
              <a:t>        </a:t>
            </a:r>
            <a:r>
              <a:rPr lang="en-NZ" sz="1600" dirty="0" err="1"/>
              <a:t>iif</a:t>
            </a:r>
            <a:r>
              <a:rPr lang="en-NZ" sz="1600" dirty="0"/>
              <a:t> p2p2 </a:t>
            </a:r>
            <a:r>
              <a:rPr lang="en-NZ" sz="1600" dirty="0" err="1"/>
              <a:t>ip</a:t>
            </a:r>
            <a:r>
              <a:rPr lang="en-NZ" sz="1600" dirty="0"/>
              <a:t> </a:t>
            </a:r>
            <a:r>
              <a:rPr lang="en-NZ" sz="1600" dirty="0" err="1"/>
              <a:t>saddr</a:t>
            </a:r>
            <a:r>
              <a:rPr lang="en-NZ" sz="1600" dirty="0"/>
              <a:t> @allowed </a:t>
            </a:r>
            <a:r>
              <a:rPr lang="en-NZ" sz="1600" dirty="0" err="1"/>
              <a:t>ip</a:t>
            </a:r>
            <a:r>
              <a:rPr lang="en-NZ" sz="1600" dirty="0"/>
              <a:t> protocol </a:t>
            </a:r>
            <a:r>
              <a:rPr lang="en-NZ" sz="1600" dirty="0" err="1"/>
              <a:t>tcp</a:t>
            </a:r>
            <a:r>
              <a:rPr lang="en-NZ" sz="1600" dirty="0"/>
              <a:t> accept</a:t>
            </a:r>
          </a:p>
          <a:p>
            <a:r>
              <a:rPr lang="en-NZ" sz="1600" dirty="0"/>
              <a:t>        </a:t>
            </a:r>
            <a:r>
              <a:rPr lang="en-NZ" sz="1600" dirty="0" err="1"/>
              <a:t>iif</a:t>
            </a:r>
            <a:r>
              <a:rPr lang="en-NZ" sz="1600" dirty="0"/>
              <a:t> p2p2 </a:t>
            </a:r>
            <a:r>
              <a:rPr lang="en-NZ" sz="1600" dirty="0" err="1"/>
              <a:t>ip</a:t>
            </a:r>
            <a:r>
              <a:rPr lang="en-NZ" sz="1600" dirty="0"/>
              <a:t> </a:t>
            </a:r>
            <a:r>
              <a:rPr lang="en-NZ" sz="1600" dirty="0" err="1"/>
              <a:t>saddr</a:t>
            </a:r>
            <a:r>
              <a:rPr lang="en-NZ" sz="1600" dirty="0"/>
              <a:t> 172.31.1.27 </a:t>
            </a:r>
            <a:r>
              <a:rPr lang="en-NZ" sz="1600" dirty="0" err="1"/>
              <a:t>ip</a:t>
            </a:r>
            <a:r>
              <a:rPr lang="en-NZ" sz="1600" dirty="0"/>
              <a:t> protocol </a:t>
            </a:r>
            <a:r>
              <a:rPr lang="en-NZ" sz="1600" dirty="0" err="1"/>
              <a:t>tcp</a:t>
            </a:r>
            <a:r>
              <a:rPr lang="en-NZ" sz="1600" dirty="0"/>
              <a:t> accept</a:t>
            </a:r>
          </a:p>
          <a:p>
            <a:r>
              <a:rPr lang="en-NZ" sz="1600" dirty="0"/>
              <a:t>        </a:t>
            </a:r>
            <a:r>
              <a:rPr lang="en-NZ" sz="1600" dirty="0" err="1"/>
              <a:t>iif</a:t>
            </a:r>
            <a:r>
              <a:rPr lang="en-NZ" sz="1600" dirty="0"/>
              <a:t> p3p1 </a:t>
            </a:r>
            <a:r>
              <a:rPr lang="en-NZ" sz="1600" dirty="0" err="1"/>
              <a:t>ip</a:t>
            </a:r>
            <a:r>
              <a:rPr lang="en-NZ" sz="1600" dirty="0"/>
              <a:t> protocol </a:t>
            </a:r>
            <a:r>
              <a:rPr lang="en-NZ" sz="1600" dirty="0" err="1"/>
              <a:t>tcp</a:t>
            </a:r>
            <a:r>
              <a:rPr lang="en-NZ" sz="1600" dirty="0"/>
              <a:t> </a:t>
            </a:r>
            <a:r>
              <a:rPr lang="en-NZ" sz="1600" dirty="0" err="1"/>
              <a:t>ct</a:t>
            </a:r>
            <a:r>
              <a:rPr lang="en-NZ" sz="1600" dirty="0"/>
              <a:t> state </a:t>
            </a:r>
            <a:r>
              <a:rPr lang="en-NZ" sz="1600" dirty="0" err="1"/>
              <a:t>established|related</a:t>
            </a:r>
            <a:r>
              <a:rPr lang="en-NZ" sz="1600" dirty="0"/>
              <a:t> accept</a:t>
            </a:r>
          </a:p>
          <a:p>
            <a:r>
              <a:rPr lang="en-NZ" sz="1600" dirty="0"/>
              <a:t>        </a:t>
            </a:r>
            <a:r>
              <a:rPr lang="en-NZ" sz="1600" dirty="0" err="1"/>
              <a:t>iif</a:t>
            </a:r>
            <a:r>
              <a:rPr lang="en-NZ" sz="1600" dirty="0"/>
              <a:t> p3p1 </a:t>
            </a:r>
            <a:r>
              <a:rPr lang="en-NZ" sz="1600" dirty="0" err="1"/>
              <a:t>ip</a:t>
            </a:r>
            <a:r>
              <a:rPr lang="en-NZ" sz="1600" dirty="0"/>
              <a:t> protocol </a:t>
            </a:r>
            <a:r>
              <a:rPr lang="en-NZ" sz="1600" dirty="0" err="1"/>
              <a:t>tcp</a:t>
            </a:r>
            <a:r>
              <a:rPr lang="en-NZ" sz="1600" dirty="0"/>
              <a:t> drop</a:t>
            </a:r>
          </a:p>
          <a:p>
            <a:r>
              <a:rPr lang="en-NZ" sz="1600" dirty="0"/>
              <a:t>    </a:t>
            </a:r>
            <a:r>
              <a:rPr lang="en-NZ" sz="1600" dirty="0" smtClean="0"/>
              <a:t>}</a:t>
            </a:r>
          </a:p>
          <a:p>
            <a:r>
              <a:rPr lang="en-NZ" sz="1600" dirty="0" smtClean="0"/>
              <a:t>}</a:t>
            </a: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75835792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Netfilter </a:t>
            </a:r>
            <a:r>
              <a:rPr lang="en" dirty="0" smtClean="0"/>
              <a:t>set elements</a:t>
            </a:r>
            <a:endParaRPr lang="en" dirty="0"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1600" dirty="0" smtClean="0"/>
              <a:t>table </a:t>
            </a:r>
            <a:r>
              <a:rPr lang="en-US" sz="1600" dirty="0"/>
              <a:t>filter {</a:t>
            </a:r>
          </a:p>
          <a:p>
            <a:r>
              <a:rPr lang="en-US" sz="1600" dirty="0"/>
              <a:t>    set allowed {</a:t>
            </a:r>
          </a:p>
          <a:p>
            <a:r>
              <a:rPr lang="en-US" sz="1600" dirty="0"/>
              <a:t>        type ipv4_addr;</a:t>
            </a:r>
          </a:p>
          <a:p>
            <a:r>
              <a:rPr lang="en-US" sz="1600" dirty="0"/>
              <a:t>        elements = {</a:t>
            </a:r>
          </a:p>
          <a:p>
            <a:r>
              <a:rPr lang="en-US" sz="1600" dirty="0"/>
              <a:t>            192.170.0.1,</a:t>
            </a:r>
          </a:p>
          <a:p>
            <a:r>
              <a:rPr lang="en-NZ" sz="1600" dirty="0"/>
              <a:t> </a:t>
            </a:r>
            <a:r>
              <a:rPr lang="en-NZ" sz="1600" dirty="0" smtClean="0"/>
              <a:t>           … </a:t>
            </a:r>
            <a:endParaRPr lang="en-NZ" sz="1600" dirty="0"/>
          </a:p>
          <a:p>
            <a:r>
              <a:rPr lang="en-NZ" sz="1600" dirty="0" smtClean="0"/>
              <a:t>        }</a:t>
            </a:r>
            <a:endParaRPr lang="en-NZ" sz="1600" dirty="0"/>
          </a:p>
          <a:p>
            <a:r>
              <a:rPr lang="en-NZ" sz="1600" dirty="0"/>
              <a:t>    }</a:t>
            </a:r>
          </a:p>
          <a:p>
            <a:r>
              <a:rPr lang="en-NZ" sz="1600" dirty="0" smtClean="0"/>
              <a:t>}</a:t>
            </a:r>
            <a:endParaRPr sz="16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Netfilter maps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NZ" sz="1600" dirty="0"/>
              <a:t>table </a:t>
            </a:r>
            <a:r>
              <a:rPr lang="en-NZ" sz="1600" dirty="0" err="1"/>
              <a:t>ip</a:t>
            </a:r>
            <a:r>
              <a:rPr lang="en-NZ" sz="1600" dirty="0"/>
              <a:t> filter {</a:t>
            </a:r>
          </a:p>
          <a:p>
            <a:pPr lvl="0"/>
            <a:r>
              <a:rPr lang="en-NZ" sz="1600" dirty="0"/>
              <a:t>    map allowed {</a:t>
            </a:r>
          </a:p>
          <a:p>
            <a:pPr lvl="0"/>
            <a:r>
              <a:rPr lang="en-NZ" sz="1600" dirty="0"/>
              <a:t>        type ipv4_addr : verdict;</a:t>
            </a:r>
          </a:p>
          <a:p>
            <a:pPr lvl="0"/>
            <a:r>
              <a:rPr lang="en-NZ" sz="1600" dirty="0"/>
              <a:t>    }</a:t>
            </a:r>
          </a:p>
          <a:p>
            <a:pPr lvl="0"/>
            <a:r>
              <a:rPr lang="en-NZ" sz="1600" dirty="0"/>
              <a:t>    chain forward {</a:t>
            </a:r>
          </a:p>
          <a:p>
            <a:pPr lvl="0"/>
            <a:r>
              <a:rPr lang="en-NZ" sz="1600" dirty="0"/>
              <a:t>        type filter hook forward priority 0;</a:t>
            </a:r>
          </a:p>
          <a:p>
            <a:pPr lvl="0"/>
            <a:r>
              <a:rPr lang="en-NZ" sz="1600" dirty="0"/>
              <a:t>        </a:t>
            </a:r>
            <a:r>
              <a:rPr lang="en-NZ" sz="1600" dirty="0" err="1"/>
              <a:t>iif</a:t>
            </a:r>
            <a:r>
              <a:rPr lang="en-NZ" sz="1600" dirty="0"/>
              <a:t> p2p1 </a:t>
            </a:r>
            <a:r>
              <a:rPr lang="en-NZ" sz="1600" dirty="0" err="1"/>
              <a:t>ip</a:t>
            </a:r>
            <a:r>
              <a:rPr lang="en-NZ" sz="1600" dirty="0"/>
              <a:t> protocol </a:t>
            </a:r>
            <a:r>
              <a:rPr lang="en-NZ" sz="1600" dirty="0" err="1"/>
              <a:t>tcp</a:t>
            </a:r>
            <a:r>
              <a:rPr lang="en-NZ" sz="1600" dirty="0"/>
              <a:t> </a:t>
            </a:r>
            <a:r>
              <a:rPr lang="en-NZ" sz="1600" dirty="0" err="1"/>
              <a:t>ip</a:t>
            </a:r>
            <a:r>
              <a:rPr lang="en-NZ" sz="1600" dirty="0"/>
              <a:t> </a:t>
            </a:r>
            <a:r>
              <a:rPr lang="en-NZ" sz="1600" dirty="0" err="1"/>
              <a:t>saddr</a:t>
            </a:r>
            <a:r>
              <a:rPr lang="en-NZ" sz="1600" dirty="0"/>
              <a:t> </a:t>
            </a:r>
            <a:r>
              <a:rPr lang="en-NZ" sz="1600" dirty="0" err="1"/>
              <a:t>vmap</a:t>
            </a:r>
            <a:r>
              <a:rPr lang="en-NZ" sz="1600" dirty="0"/>
              <a:t> @allowed</a:t>
            </a:r>
          </a:p>
          <a:p>
            <a:pPr lvl="0"/>
            <a:r>
              <a:rPr lang="en-NZ" sz="1600" dirty="0"/>
              <a:t>        </a:t>
            </a:r>
            <a:r>
              <a:rPr lang="en-NZ" sz="1600" dirty="0" err="1"/>
              <a:t>iif</a:t>
            </a:r>
            <a:r>
              <a:rPr lang="en-NZ" sz="1600" dirty="0"/>
              <a:t> p2p1 </a:t>
            </a:r>
            <a:r>
              <a:rPr lang="en-NZ" sz="1600" dirty="0" err="1"/>
              <a:t>ip</a:t>
            </a:r>
            <a:r>
              <a:rPr lang="en-NZ" sz="1600" dirty="0"/>
              <a:t> </a:t>
            </a:r>
            <a:r>
              <a:rPr lang="en-NZ" sz="1600" dirty="0" err="1"/>
              <a:t>saddr</a:t>
            </a:r>
            <a:r>
              <a:rPr lang="en-NZ" sz="1600" dirty="0"/>
              <a:t> 172.31.1.35 </a:t>
            </a:r>
            <a:r>
              <a:rPr lang="en-NZ" sz="1600" dirty="0" err="1"/>
              <a:t>ip</a:t>
            </a:r>
            <a:r>
              <a:rPr lang="en-NZ" sz="1600" dirty="0"/>
              <a:t> protocol </a:t>
            </a:r>
            <a:r>
              <a:rPr lang="en-NZ" sz="1600" dirty="0" err="1"/>
              <a:t>tcp</a:t>
            </a:r>
            <a:r>
              <a:rPr lang="en-NZ" sz="1600" dirty="0"/>
              <a:t> accept</a:t>
            </a:r>
          </a:p>
          <a:p>
            <a:pPr lvl="0"/>
            <a:r>
              <a:rPr lang="en-NZ" sz="1600" dirty="0"/>
              <a:t>        </a:t>
            </a:r>
            <a:r>
              <a:rPr lang="en-NZ" sz="1600" dirty="0" err="1"/>
              <a:t>iif</a:t>
            </a:r>
            <a:r>
              <a:rPr lang="en-NZ" sz="1600" dirty="0"/>
              <a:t> p2p2 </a:t>
            </a:r>
            <a:r>
              <a:rPr lang="en-NZ" sz="1600" dirty="0" err="1"/>
              <a:t>ip</a:t>
            </a:r>
            <a:r>
              <a:rPr lang="en-NZ" sz="1600" dirty="0"/>
              <a:t> protocol </a:t>
            </a:r>
            <a:r>
              <a:rPr lang="en-NZ" sz="1600" dirty="0" err="1"/>
              <a:t>tcp</a:t>
            </a:r>
            <a:r>
              <a:rPr lang="en-NZ" sz="1600" dirty="0"/>
              <a:t> </a:t>
            </a:r>
            <a:r>
              <a:rPr lang="en-NZ" sz="1600" dirty="0" err="1"/>
              <a:t>ip</a:t>
            </a:r>
            <a:r>
              <a:rPr lang="en-NZ" sz="1600" dirty="0"/>
              <a:t> </a:t>
            </a:r>
            <a:r>
              <a:rPr lang="en-NZ" sz="1600" dirty="0" err="1"/>
              <a:t>saddr</a:t>
            </a:r>
            <a:r>
              <a:rPr lang="en-NZ" sz="1600" dirty="0"/>
              <a:t> </a:t>
            </a:r>
            <a:r>
              <a:rPr lang="en-NZ" sz="1600" dirty="0" err="1"/>
              <a:t>vmap</a:t>
            </a:r>
            <a:r>
              <a:rPr lang="en-NZ" sz="1600" dirty="0"/>
              <a:t> @allowed</a:t>
            </a:r>
          </a:p>
          <a:p>
            <a:pPr lvl="0"/>
            <a:r>
              <a:rPr lang="en-NZ" sz="1600" dirty="0"/>
              <a:t>        </a:t>
            </a:r>
            <a:r>
              <a:rPr lang="en-NZ" sz="1600" dirty="0" err="1"/>
              <a:t>iif</a:t>
            </a:r>
            <a:r>
              <a:rPr lang="en-NZ" sz="1600" dirty="0"/>
              <a:t> p2p2 </a:t>
            </a:r>
            <a:r>
              <a:rPr lang="en-NZ" sz="1600" dirty="0" err="1"/>
              <a:t>ip</a:t>
            </a:r>
            <a:r>
              <a:rPr lang="en-NZ" sz="1600" dirty="0"/>
              <a:t> </a:t>
            </a:r>
            <a:r>
              <a:rPr lang="en-NZ" sz="1600" dirty="0" err="1"/>
              <a:t>saddr</a:t>
            </a:r>
            <a:r>
              <a:rPr lang="en-NZ" sz="1600" dirty="0"/>
              <a:t> 172.31.1.27 </a:t>
            </a:r>
            <a:r>
              <a:rPr lang="en-NZ" sz="1600" dirty="0" err="1"/>
              <a:t>ip</a:t>
            </a:r>
            <a:r>
              <a:rPr lang="en-NZ" sz="1600" dirty="0"/>
              <a:t> protocol </a:t>
            </a:r>
            <a:r>
              <a:rPr lang="en-NZ" sz="1600" dirty="0" err="1"/>
              <a:t>tcp</a:t>
            </a:r>
            <a:r>
              <a:rPr lang="en-NZ" sz="1600" dirty="0"/>
              <a:t> accept</a:t>
            </a:r>
          </a:p>
          <a:p>
            <a:pPr lvl="0"/>
            <a:r>
              <a:rPr lang="en-NZ" sz="1600" dirty="0"/>
              <a:t>        </a:t>
            </a:r>
            <a:r>
              <a:rPr lang="en-NZ" sz="1600" dirty="0" err="1"/>
              <a:t>iif</a:t>
            </a:r>
            <a:r>
              <a:rPr lang="en-NZ" sz="1600" dirty="0"/>
              <a:t> p3p1 </a:t>
            </a:r>
            <a:r>
              <a:rPr lang="en-NZ" sz="1600" dirty="0" err="1"/>
              <a:t>ip</a:t>
            </a:r>
            <a:r>
              <a:rPr lang="en-NZ" sz="1600" dirty="0"/>
              <a:t> protocol </a:t>
            </a:r>
            <a:r>
              <a:rPr lang="en-NZ" sz="1600" dirty="0" err="1"/>
              <a:t>tcp</a:t>
            </a:r>
            <a:r>
              <a:rPr lang="en-NZ" sz="1600" dirty="0"/>
              <a:t> </a:t>
            </a:r>
            <a:r>
              <a:rPr lang="en-NZ" sz="1600" dirty="0" err="1"/>
              <a:t>ct</a:t>
            </a:r>
            <a:r>
              <a:rPr lang="en-NZ" sz="1600" dirty="0"/>
              <a:t> state </a:t>
            </a:r>
            <a:r>
              <a:rPr lang="en-NZ" sz="1600" dirty="0" err="1"/>
              <a:t>established|related</a:t>
            </a:r>
            <a:r>
              <a:rPr lang="en-NZ" sz="1600" dirty="0"/>
              <a:t> accept</a:t>
            </a:r>
          </a:p>
          <a:p>
            <a:pPr lvl="0"/>
            <a:r>
              <a:rPr lang="en-NZ" sz="1600" dirty="0"/>
              <a:t>        </a:t>
            </a:r>
            <a:r>
              <a:rPr lang="en-NZ" sz="1600" dirty="0" err="1"/>
              <a:t>iif</a:t>
            </a:r>
            <a:r>
              <a:rPr lang="en-NZ" sz="1600" dirty="0"/>
              <a:t> p3p1 </a:t>
            </a:r>
            <a:r>
              <a:rPr lang="en-NZ" sz="1600" dirty="0" err="1"/>
              <a:t>ip</a:t>
            </a:r>
            <a:r>
              <a:rPr lang="en-NZ" sz="1600" dirty="0"/>
              <a:t> protocol </a:t>
            </a:r>
            <a:r>
              <a:rPr lang="en-NZ" sz="1600" dirty="0" err="1"/>
              <a:t>tcp</a:t>
            </a:r>
            <a:r>
              <a:rPr lang="en-NZ" sz="1600" dirty="0"/>
              <a:t> drop</a:t>
            </a:r>
          </a:p>
          <a:p>
            <a:pPr lvl="0"/>
            <a:r>
              <a:rPr lang="en-NZ" sz="1600" dirty="0"/>
              <a:t>    }</a:t>
            </a:r>
          </a:p>
          <a:p>
            <a:pPr lvl="0"/>
            <a:r>
              <a:rPr lang="en-NZ" sz="1600" dirty="0"/>
              <a:t>}</a:t>
            </a:r>
            <a:endParaRPr sz="16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Netfilter </a:t>
            </a:r>
            <a:r>
              <a:rPr lang="en" dirty="0" smtClean="0"/>
              <a:t>map elements</a:t>
            </a:r>
            <a:endParaRPr lang="en" dirty="0"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sz="1600" dirty="0"/>
              <a:t>add element filter allowed {</a:t>
            </a:r>
          </a:p>
          <a:p>
            <a:pPr lvl="0"/>
            <a:r>
              <a:rPr lang="en-US" sz="1600" dirty="0"/>
              <a:t>    192.170.0.1 : accept</a:t>
            </a:r>
            <a:r>
              <a:rPr lang="en-US" sz="1600" dirty="0" smtClean="0"/>
              <a:t>,</a:t>
            </a:r>
          </a:p>
          <a:p>
            <a:pPr lvl="0"/>
            <a:r>
              <a:rPr lang="en-US" sz="1600" dirty="0" smtClean="0"/>
              <a:t>    …</a:t>
            </a:r>
          </a:p>
          <a:p>
            <a:pPr lvl="0"/>
            <a:r>
              <a:rPr lang="en-US" sz="1600" dirty="0"/>
              <a:t>}</a:t>
            </a: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216062107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3078" name="Picture 6" descr="http://wand.net.nz/~jps22/ct_perf/crr__map_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Arrow 4"/>
          <p:cNvSpPr/>
          <p:nvPr/>
        </p:nvSpPr>
        <p:spPr>
          <a:xfrm rot="8687742">
            <a:off x="4506627" y="749731"/>
            <a:ext cx="580571" cy="3569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TextBox 5"/>
          <p:cNvSpPr txBox="1"/>
          <p:nvPr/>
        </p:nvSpPr>
        <p:spPr>
          <a:xfrm>
            <a:off x="5049326" y="514272"/>
            <a:ext cx="8723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Baseline</a:t>
            </a:r>
            <a:endParaRPr lang="en-NZ" dirty="0"/>
          </a:p>
        </p:txBody>
      </p:sp>
      <p:sp>
        <p:nvSpPr>
          <p:cNvPr id="7" name="Right Arrow 6"/>
          <p:cNvSpPr/>
          <p:nvPr/>
        </p:nvSpPr>
        <p:spPr>
          <a:xfrm rot="11184827">
            <a:off x="5588696" y="3073914"/>
            <a:ext cx="1415441" cy="3569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TextBox 7"/>
          <p:cNvSpPr txBox="1"/>
          <p:nvPr/>
        </p:nvSpPr>
        <p:spPr>
          <a:xfrm>
            <a:off x="7098082" y="3142808"/>
            <a:ext cx="1367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Linear iteration</a:t>
            </a:r>
            <a:endParaRPr lang="en-NZ" dirty="0"/>
          </a:p>
        </p:txBody>
      </p:sp>
      <p:sp>
        <p:nvSpPr>
          <p:cNvPr id="9" name="Right Arrow 8"/>
          <p:cNvSpPr/>
          <p:nvPr/>
        </p:nvSpPr>
        <p:spPr>
          <a:xfrm rot="11184827">
            <a:off x="5260931" y="1875162"/>
            <a:ext cx="1415441" cy="3569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TextBox 9"/>
          <p:cNvSpPr txBox="1"/>
          <p:nvPr/>
        </p:nvSpPr>
        <p:spPr>
          <a:xfrm>
            <a:off x="6770317" y="1944056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Maps</a:t>
            </a:r>
            <a:endParaRPr lang="en-NZ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4098" name="Picture 2" descr="http://wand.net.nz/~jps22/ct_perf/crr_p_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5122" name="Picture 2" descr="http://wand.net.nz/~jps22/ct_perf/crr_x.gnu_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Arrow 4"/>
          <p:cNvSpPr/>
          <p:nvPr/>
        </p:nvSpPr>
        <p:spPr>
          <a:xfrm rot="11184827">
            <a:off x="5448822" y="1972850"/>
            <a:ext cx="1415441" cy="3569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TextBox 5"/>
          <p:cNvSpPr txBox="1"/>
          <p:nvPr/>
        </p:nvSpPr>
        <p:spPr>
          <a:xfrm>
            <a:off x="6958208" y="2041744"/>
            <a:ext cx="1667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No policy enforced</a:t>
            </a:r>
            <a:endParaRPr lang="en-NZ" dirty="0"/>
          </a:p>
        </p:txBody>
      </p:sp>
      <p:sp>
        <p:nvSpPr>
          <p:cNvPr id="7" name="Right Arrow 6"/>
          <p:cNvSpPr/>
          <p:nvPr/>
        </p:nvSpPr>
        <p:spPr>
          <a:xfrm rot="11184827">
            <a:off x="5281809" y="2924046"/>
            <a:ext cx="1415441" cy="3569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TextBox 7"/>
          <p:cNvSpPr txBox="1"/>
          <p:nvPr/>
        </p:nvSpPr>
        <p:spPr>
          <a:xfrm>
            <a:off x="6801360" y="3208102"/>
            <a:ext cx="1409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Policy </a:t>
            </a:r>
            <a:r>
              <a:rPr lang="en-NZ" dirty="0" smtClean="0"/>
              <a:t>enforced</a:t>
            </a:r>
            <a:endParaRPr lang="en-NZ" dirty="0"/>
          </a:p>
        </p:txBody>
      </p:sp>
      <p:sp>
        <p:nvSpPr>
          <p:cNvPr id="9" name="Right Arrow 8"/>
          <p:cNvSpPr/>
          <p:nvPr/>
        </p:nvSpPr>
        <p:spPr>
          <a:xfrm rot="9926531">
            <a:off x="5565929" y="3551705"/>
            <a:ext cx="1199658" cy="3569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Performance Isolation</a:t>
            </a:r>
            <a:endParaRPr lang="en" dirty="0"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dirty="0"/>
              <a:t>Conntrack in multi-tenant environments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dirty="0"/>
              <a:t>If Coke gets lots of connections, ensure it doesn’t impact Pepsi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dirty="0"/>
              <a:t>Per-zone configuration?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/>
              <a:t>Connection limits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/>
              <a:t>Timeouts</a:t>
            </a:r>
          </a:p>
          <a:p>
            <a:pPr marL="914400" lvl="1" indent="-38100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/>
              <a:t>Ratelimiting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Sources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>
                <a:solidFill>
                  <a:schemeClr val="dk1"/>
                </a:solidFill>
              </a:rPr>
              <a:t>Linux 4.0.5 from kernel.org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>
                <a:solidFill>
                  <a:schemeClr val="dk1"/>
                </a:solidFill>
              </a:rPr>
              <a:t>nftables, libnftnl git @ 2015-06-06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>
                <a:solidFill>
                  <a:schemeClr val="dk1"/>
                </a:solidFill>
              </a:rPr>
              <a:t>https://github.com/justinpettit/ovs conntrack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http://people.netfilter.org/kadlec/nftest.pdf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>
                <a:solidFill>
                  <a:schemeClr val="dk1"/>
                </a:solidFill>
              </a:rPr>
              <a:t>super_netperf and friends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u="sng" dirty="0">
                <a:solidFill>
                  <a:schemeClr val="hlink"/>
                </a:solidFill>
              </a:rPr>
              <a:t>https://</a:t>
            </a:r>
            <a:r>
              <a:rPr lang="en" u="sng" dirty="0" smtClean="0">
                <a:solidFill>
                  <a:schemeClr val="hlink"/>
                </a:solidFill>
              </a:rPr>
              <a:t>github.com/joestringer/ct_perf</a:t>
            </a:r>
            <a:endParaRPr lang="en" u="sng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Benchmarks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Metrics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Connections per second (TCP_RR/CRR)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Cycles per connection (perf stat)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Comparison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Base figures, ipt/nft/ovs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Use cases</a:t>
            </a:r>
          </a:p>
          <a:p>
            <a:pPr marL="457200" lvl="0" indent="-4191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Tools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joestringer@nicira.com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Thank You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Test Environment</a:t>
            </a:r>
          </a:p>
        </p:txBody>
      </p:sp>
      <p:sp>
        <p:nvSpPr>
          <p:cNvPr id="43" name="Shape 43"/>
          <p:cNvSpPr/>
          <p:nvPr/>
        </p:nvSpPr>
        <p:spPr>
          <a:xfrm>
            <a:off x="592750" y="2464050"/>
            <a:ext cx="1568400" cy="882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Source</a:t>
            </a:r>
          </a:p>
          <a:p>
            <a:pPr algn="ctr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Linux-3.13</a:t>
            </a:r>
          </a:p>
        </p:txBody>
      </p:sp>
      <p:sp>
        <p:nvSpPr>
          <p:cNvPr id="44" name="Shape 44"/>
          <p:cNvSpPr/>
          <p:nvPr/>
        </p:nvSpPr>
        <p:spPr>
          <a:xfrm>
            <a:off x="3787800" y="2464050"/>
            <a:ext cx="1568400" cy="882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Transit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Linux-4.0</a:t>
            </a:r>
          </a:p>
        </p:txBody>
      </p:sp>
      <p:sp>
        <p:nvSpPr>
          <p:cNvPr id="45" name="Shape 45"/>
          <p:cNvSpPr/>
          <p:nvPr/>
        </p:nvSpPr>
        <p:spPr>
          <a:xfrm>
            <a:off x="6982850" y="2464050"/>
            <a:ext cx="1568400" cy="8826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Sink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Linux-3.13</a:t>
            </a:r>
          </a:p>
        </p:txBody>
      </p:sp>
      <p:cxnSp>
        <p:nvCxnSpPr>
          <p:cNvPr id="46" name="Shape 46"/>
          <p:cNvCxnSpPr>
            <a:stCxn id="43" idx="3"/>
            <a:endCxn id="44" idx="1"/>
          </p:cNvCxnSpPr>
          <p:nvPr/>
        </p:nvCxnSpPr>
        <p:spPr>
          <a:xfrm>
            <a:off x="2161150" y="2905350"/>
            <a:ext cx="1626599" cy="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7" name="Shape 47"/>
          <p:cNvCxnSpPr>
            <a:stCxn id="44" idx="3"/>
            <a:endCxn id="45" idx="1"/>
          </p:cNvCxnSpPr>
          <p:nvPr/>
        </p:nvCxnSpPr>
        <p:spPr>
          <a:xfrm>
            <a:off x="5356200" y="2905350"/>
            <a:ext cx="1626600" cy="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8" name="Shape 48"/>
          <p:cNvCxnSpPr>
            <a:stCxn id="44" idx="2"/>
            <a:endCxn id="49" idx="0"/>
          </p:cNvCxnSpPr>
          <p:nvPr/>
        </p:nvCxnSpPr>
        <p:spPr>
          <a:xfrm>
            <a:off x="4572000" y="3346650"/>
            <a:ext cx="0" cy="660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9" name="Shape 49"/>
          <p:cNvSpPr txBox="1"/>
          <p:nvPr/>
        </p:nvSpPr>
        <p:spPr>
          <a:xfrm>
            <a:off x="3377250" y="4007250"/>
            <a:ext cx="2389500" cy="771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2x Intel Xeon CPU E5-2650 @ 2.00GHz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x="2161150" y="2510250"/>
            <a:ext cx="1626600" cy="39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10G: Intel X540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x="5356250" y="2510250"/>
            <a:ext cx="1626600" cy="39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10G: BCM57810</a:t>
            </a:r>
          </a:p>
        </p:txBody>
      </p:sp>
      <p:cxnSp>
        <p:nvCxnSpPr>
          <p:cNvPr id="52" name="Shape 52"/>
          <p:cNvCxnSpPr>
            <a:stCxn id="43" idx="2"/>
          </p:cNvCxnSpPr>
          <p:nvPr/>
        </p:nvCxnSpPr>
        <p:spPr>
          <a:xfrm>
            <a:off x="1376950" y="3346650"/>
            <a:ext cx="2500800" cy="6669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3" name="Shape 53"/>
          <p:cNvCxnSpPr>
            <a:endCxn id="45" idx="2"/>
          </p:cNvCxnSpPr>
          <p:nvPr/>
        </p:nvCxnSpPr>
        <p:spPr>
          <a:xfrm rot="10800000" flipH="1">
            <a:off x="5322649" y="3346650"/>
            <a:ext cx="2444400" cy="660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4" name="Shape 54"/>
          <p:cNvCxnSpPr/>
          <p:nvPr/>
        </p:nvCxnSpPr>
        <p:spPr>
          <a:xfrm rot="10800000" flipH="1">
            <a:off x="3787800" y="2173349"/>
            <a:ext cx="361499" cy="7320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55" name="Shape 55"/>
          <p:cNvCxnSpPr/>
          <p:nvPr/>
        </p:nvCxnSpPr>
        <p:spPr>
          <a:xfrm>
            <a:off x="4994700" y="2169312"/>
            <a:ext cx="361499" cy="7320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56" name="Shape 56"/>
          <p:cNvSpPr/>
          <p:nvPr/>
        </p:nvSpPr>
        <p:spPr>
          <a:xfrm>
            <a:off x="3587475" y="1593075"/>
            <a:ext cx="1870800" cy="5801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br/ovs/ipt/nft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Methodology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dirty="0"/>
              <a:t>Tune netfilter parameters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/>
              <a:t>eg TCP_TIMEOUT_WAIT=1s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dirty="0"/>
              <a:t>Configure setup, no more, no less</a:t>
            </a:r>
          </a:p>
          <a:p>
            <a:pPr marL="914400" lvl="1" indent="-419100" rtl="0">
              <a:spcBef>
                <a:spcPts val="60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dirty="0"/>
              <a:t>eg no nf_conntrack,netfilter_bridge </a:t>
            </a:r>
            <a:r>
              <a:rPr lang="en"/>
              <a:t>for </a:t>
            </a:r>
            <a:r>
              <a:rPr lang="en" smtClean="0"/>
              <a:t>L2</a:t>
            </a:r>
            <a:endParaRPr lang="en" dirty="0" smtClean="0"/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dirty="0" smtClean="0"/>
              <a:t>Run tests (perf, netperf) for 30s, sleep 2s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dirty="0" smtClean="0"/>
              <a:t>6 </a:t>
            </a:r>
            <a:r>
              <a:rPr lang="en" dirty="0"/>
              <a:t>sizes * 4 thread configurations * 3 tries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1026" name="Picture 2" descr="http://wand.net.nz/~jps22/ct_perf/crr__l2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8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 rot="11184827">
            <a:off x="5855918" y="1803748"/>
            <a:ext cx="1415441" cy="3569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TextBox 6"/>
          <p:cNvSpPr txBox="1"/>
          <p:nvPr/>
        </p:nvSpPr>
        <p:spPr>
          <a:xfrm>
            <a:off x="7365304" y="1872642"/>
            <a:ext cx="8723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Baseline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7596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Test case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Allowing 1000 IPs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But traffic isn’t matching the first 1K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Finally, apply firewall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Allow all one direction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NZ" dirty="0" smtClean="0"/>
              <a:t>Allow established in reverse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3367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Linear chains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1800" dirty="0"/>
              <a:t>-A FORWARD -</a:t>
            </a:r>
            <a:r>
              <a:rPr lang="en-US" sz="1800" dirty="0" err="1"/>
              <a:t>i</a:t>
            </a:r>
            <a:r>
              <a:rPr lang="en-US" sz="1800" dirty="0"/>
              <a:t> p2p1 -p </a:t>
            </a:r>
            <a:r>
              <a:rPr lang="en-US" sz="1800" dirty="0" err="1"/>
              <a:t>tcp</a:t>
            </a:r>
            <a:r>
              <a:rPr lang="en-US" sz="1800" dirty="0"/>
              <a:t> -s 192.170.0.1 -j ACCEPT</a:t>
            </a:r>
          </a:p>
          <a:p>
            <a:pPr>
              <a:spcBef>
                <a:spcPts val="0"/>
              </a:spcBef>
              <a:buNone/>
            </a:pPr>
            <a:r>
              <a:rPr lang="en-NZ" sz="1800" dirty="0" smtClean="0"/>
              <a:t>… x1000</a:t>
            </a:r>
          </a:p>
          <a:p>
            <a:pPr>
              <a:spcBef>
                <a:spcPts val="0"/>
              </a:spcBef>
              <a:buNone/>
            </a:pPr>
            <a:endParaRPr lang="en-NZ" sz="1800" dirty="0"/>
          </a:p>
          <a:p>
            <a:endParaRPr lang="en-NZ" sz="1800" dirty="0"/>
          </a:p>
          <a:p>
            <a:r>
              <a:rPr lang="en-NZ" sz="1800" dirty="0"/>
              <a:t>-A FORWARD -</a:t>
            </a:r>
            <a:r>
              <a:rPr lang="en-NZ" sz="1800" dirty="0" err="1"/>
              <a:t>i</a:t>
            </a:r>
            <a:r>
              <a:rPr lang="en-NZ" sz="1800" dirty="0"/>
              <a:t> p2p1 -p </a:t>
            </a:r>
            <a:r>
              <a:rPr lang="en-NZ" sz="1800" dirty="0" err="1"/>
              <a:t>tcp</a:t>
            </a:r>
            <a:r>
              <a:rPr lang="en-NZ" sz="1800" dirty="0"/>
              <a:t> -s 172.31.1.35 -j ACCEPT</a:t>
            </a:r>
          </a:p>
          <a:p>
            <a:r>
              <a:rPr lang="en-NZ" sz="1800" dirty="0"/>
              <a:t>-A FORWARD -</a:t>
            </a:r>
            <a:r>
              <a:rPr lang="en-NZ" sz="1800" dirty="0" err="1"/>
              <a:t>i</a:t>
            </a:r>
            <a:r>
              <a:rPr lang="en-NZ" sz="1800" dirty="0"/>
              <a:t> p3p1 -p </a:t>
            </a:r>
            <a:r>
              <a:rPr lang="en-NZ" sz="1800" dirty="0" err="1"/>
              <a:t>tcp</a:t>
            </a:r>
            <a:r>
              <a:rPr lang="en-NZ" sz="1800" dirty="0"/>
              <a:t> -m </a:t>
            </a:r>
            <a:r>
              <a:rPr lang="en-NZ" sz="1800" dirty="0" err="1"/>
              <a:t>conntrack</a:t>
            </a:r>
            <a:r>
              <a:rPr lang="en-NZ" sz="1800" dirty="0"/>
              <a:t> --</a:t>
            </a:r>
            <a:r>
              <a:rPr lang="en-NZ" sz="1800" dirty="0" err="1"/>
              <a:t>ctstate</a:t>
            </a:r>
            <a:r>
              <a:rPr lang="en-NZ" sz="1800" dirty="0"/>
              <a:t> ESTABLISHED,RELATED -j  ACCEPT</a:t>
            </a:r>
          </a:p>
          <a:p>
            <a:r>
              <a:rPr lang="en-NZ" sz="1800" dirty="0"/>
              <a:t>-A FORWARD -</a:t>
            </a:r>
            <a:r>
              <a:rPr lang="en-NZ" sz="1800" dirty="0" err="1"/>
              <a:t>i</a:t>
            </a:r>
            <a:r>
              <a:rPr lang="en-NZ" sz="1800" dirty="0"/>
              <a:t> p3p1 -p </a:t>
            </a:r>
            <a:r>
              <a:rPr lang="en-NZ" sz="1800" dirty="0" err="1"/>
              <a:t>tcp</a:t>
            </a:r>
            <a:r>
              <a:rPr lang="en-NZ" sz="1800" dirty="0"/>
              <a:t>  -j  </a:t>
            </a:r>
            <a:r>
              <a:rPr lang="en-NZ" sz="1800" dirty="0" smtClean="0"/>
              <a:t>DROP</a:t>
            </a:r>
            <a:endParaRPr lang="en-NZ" sz="1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2050" name="Picture 2" descr="http://wand.net.nz/~jps22/ct_perf/crr__linear_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Arrow 4"/>
          <p:cNvSpPr/>
          <p:nvPr/>
        </p:nvSpPr>
        <p:spPr>
          <a:xfrm rot="11184827">
            <a:off x="5260932" y="1631368"/>
            <a:ext cx="1415441" cy="3569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TextBox 5"/>
          <p:cNvSpPr txBox="1"/>
          <p:nvPr/>
        </p:nvSpPr>
        <p:spPr>
          <a:xfrm>
            <a:off x="6770318" y="1687736"/>
            <a:ext cx="8723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Baseline</a:t>
            </a:r>
            <a:endParaRPr lang="en-NZ" dirty="0"/>
          </a:p>
        </p:txBody>
      </p:sp>
      <p:sp>
        <p:nvSpPr>
          <p:cNvPr id="7" name="Right Arrow 6"/>
          <p:cNvSpPr/>
          <p:nvPr/>
        </p:nvSpPr>
        <p:spPr>
          <a:xfrm rot="11184827">
            <a:off x="5588696" y="3073914"/>
            <a:ext cx="1415441" cy="3569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TextBox 7"/>
          <p:cNvSpPr txBox="1"/>
          <p:nvPr/>
        </p:nvSpPr>
        <p:spPr>
          <a:xfrm>
            <a:off x="7098082" y="3142808"/>
            <a:ext cx="1367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/>
              <a:t>Linear iteration</a:t>
            </a:r>
            <a:endParaRPr lang="en-NZ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OK, everyone knows linear = slow</a:t>
            </a:r>
            <a:endParaRPr lang="en" dirty="0"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dirty="0" smtClean="0"/>
              <a:t>So how about the map-based approaches?</a:t>
            </a:r>
            <a:endParaRPr lang="en" dirty="0"/>
          </a:p>
          <a:p>
            <a:pPr marL="457200" lvl="0" indent="-419100">
              <a:buClr>
                <a:srgbClr val="000000"/>
              </a:buClr>
              <a:buFont typeface="Arial"/>
              <a:buChar char="●"/>
            </a:pPr>
            <a:r>
              <a:rPr lang="en" dirty="0"/>
              <a:t>ovsct:</a:t>
            </a:r>
          </a:p>
          <a:p>
            <a:pPr marL="914400" lvl="1" indent="-38100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/>
              <a:t>openvswitch with wip conntrack </a:t>
            </a:r>
            <a:r>
              <a:rPr lang="en" dirty="0" smtClean="0"/>
              <a:t>support</a:t>
            </a: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dirty="0" smtClean="0"/>
              <a:t>nftables:</a:t>
            </a:r>
            <a:endParaRPr lang="en" dirty="0"/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 smtClean="0"/>
              <a:t>using </a:t>
            </a:r>
            <a:r>
              <a:rPr lang="en" dirty="0"/>
              <a:t>sets, verdict </a:t>
            </a:r>
            <a:r>
              <a:rPr lang="en" dirty="0" smtClean="0"/>
              <a:t>maps</a:t>
            </a: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NZ" dirty="0" err="1" smtClean="0"/>
              <a:t>ip</a:t>
            </a:r>
            <a:r>
              <a:rPr lang="en" dirty="0" smtClean="0"/>
              <a:t>set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532</Words>
  <Application>Microsoft Office PowerPoint</Application>
  <PresentationFormat>On-screen Show (16:9)</PresentationFormat>
  <Paragraphs>128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Consolas</vt:lpstr>
      <vt:lpstr>Courier New</vt:lpstr>
      <vt:lpstr>light-gradient</vt:lpstr>
      <vt:lpstr>Benchmarking conntrack</vt:lpstr>
      <vt:lpstr>Benchmarks</vt:lpstr>
      <vt:lpstr>Test Environment</vt:lpstr>
      <vt:lpstr>Methodology</vt:lpstr>
      <vt:lpstr>PowerPoint Presentation</vt:lpstr>
      <vt:lpstr>Test case</vt:lpstr>
      <vt:lpstr>Linear chains</vt:lpstr>
      <vt:lpstr>PowerPoint Presentation</vt:lpstr>
      <vt:lpstr>OK, everyone knows linear = slow</vt:lpstr>
      <vt:lpstr>OVS OpenFlow Rules</vt:lpstr>
      <vt:lpstr>Netfilter sets</vt:lpstr>
      <vt:lpstr>Netfilter set elements</vt:lpstr>
      <vt:lpstr>Netfilter maps</vt:lpstr>
      <vt:lpstr>Netfilter map elements</vt:lpstr>
      <vt:lpstr>PowerPoint Presentation</vt:lpstr>
      <vt:lpstr>PowerPoint Presentation</vt:lpstr>
      <vt:lpstr>PowerPoint Presentation</vt:lpstr>
      <vt:lpstr>Performance Isolation</vt:lpstr>
      <vt:lpstr>Sources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Benchmarking conntrack</dc:title>
  <cp:lastModifiedBy>Joe Stringer</cp:lastModifiedBy>
  <cp:revision>14</cp:revision>
  <dcterms:modified xsi:type="dcterms:W3CDTF">2015-06-26T09:38:17Z</dcterms:modified>
</cp:coreProperties>
</file>